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31" r:id="rId2"/>
    <p:sldId id="294" r:id="rId3"/>
    <p:sldId id="359" r:id="rId4"/>
    <p:sldId id="278" r:id="rId5"/>
    <p:sldId id="275" r:id="rId6"/>
    <p:sldId id="358" r:id="rId7"/>
    <p:sldId id="356" r:id="rId8"/>
    <p:sldId id="357" r:id="rId9"/>
    <p:sldId id="343" r:id="rId10"/>
    <p:sldId id="339" r:id="rId11"/>
    <p:sldId id="259" r:id="rId12"/>
    <p:sldId id="346" r:id="rId13"/>
    <p:sldId id="350" r:id="rId14"/>
    <p:sldId id="344" r:id="rId15"/>
    <p:sldId id="345" r:id="rId16"/>
    <p:sldId id="352" r:id="rId17"/>
    <p:sldId id="351" r:id="rId18"/>
    <p:sldId id="348" r:id="rId19"/>
    <p:sldId id="347" r:id="rId20"/>
    <p:sldId id="353" r:id="rId21"/>
    <p:sldId id="280" r:id="rId22"/>
    <p:sldId id="279" r:id="rId23"/>
    <p:sldId id="292" r:id="rId24"/>
    <p:sldId id="338" r:id="rId25"/>
    <p:sldId id="293" r:id="rId26"/>
    <p:sldId id="285" r:id="rId27"/>
    <p:sldId id="337" r:id="rId28"/>
    <p:sldId id="354" r:id="rId29"/>
    <p:sldId id="284" r:id="rId30"/>
    <p:sldId id="286" r:id="rId31"/>
    <p:sldId id="289" r:id="rId32"/>
    <p:sldId id="287" r:id="rId33"/>
    <p:sldId id="336" r:id="rId34"/>
    <p:sldId id="288" r:id="rId3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4880A-511B-4234-803E-EB08DB34EB6F}" v="93" dt="2022-11-01T08:56:16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93" autoAdjust="0"/>
  </p:normalViewPr>
  <p:slideViewPr>
    <p:cSldViewPr snapToGrid="0">
      <p:cViewPr varScale="1">
        <p:scale>
          <a:sx n="69" d="100"/>
          <a:sy n="69" d="100"/>
        </p:scale>
        <p:origin x="120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EDAEF-9CC3-4293-BA7C-960648D9947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470DF26-E3FD-426C-BDEB-2174786CD893}">
      <dgm:prSet/>
      <dgm:spPr/>
      <dgm:t>
        <a:bodyPr/>
        <a:lstStyle/>
        <a:p>
          <a:r>
            <a:rPr lang="nl-NL" dirty="0"/>
            <a:t>Hogere eisen aan vrijetijdbesteding in de schaarse tijd die we hebben. </a:t>
          </a:r>
          <a:endParaRPr lang="en-US" dirty="0"/>
        </a:p>
      </dgm:t>
    </dgm:pt>
    <dgm:pt modelId="{5EC35170-F2D7-4FD4-943B-F2432D801529}" type="parTrans" cxnId="{3217A7AA-16A4-4471-BA36-9D7835DCEDC1}">
      <dgm:prSet/>
      <dgm:spPr/>
      <dgm:t>
        <a:bodyPr/>
        <a:lstStyle/>
        <a:p>
          <a:endParaRPr lang="en-US"/>
        </a:p>
      </dgm:t>
    </dgm:pt>
    <dgm:pt modelId="{5077AD20-9A06-48CA-A221-4C441CB4C50E}" type="sibTrans" cxnId="{3217A7AA-16A4-4471-BA36-9D7835DCEDC1}">
      <dgm:prSet/>
      <dgm:spPr/>
      <dgm:t>
        <a:bodyPr/>
        <a:lstStyle/>
        <a:p>
          <a:endParaRPr lang="en-US"/>
        </a:p>
      </dgm:t>
    </dgm:pt>
    <dgm:pt modelId="{650F9616-CD37-4BEE-BD02-CD64A729D1F2}">
      <dgm:prSet/>
      <dgm:spPr/>
      <dgm:t>
        <a:bodyPr/>
        <a:lstStyle/>
        <a:p>
          <a:r>
            <a:rPr lang="nl-NL" dirty="0"/>
            <a:t>Technologische en digitale ontwikkelingen hebben ervoor gezorgd dat activiteiten efficiënter kunnen en meer kunnen </a:t>
          </a:r>
          <a:r>
            <a:rPr lang="nl-NL" dirty="0" err="1"/>
            <a:t>multi-tasken</a:t>
          </a:r>
          <a:r>
            <a:rPr lang="nl-NL" dirty="0"/>
            <a:t>. </a:t>
          </a:r>
          <a:endParaRPr lang="en-US" dirty="0"/>
        </a:p>
      </dgm:t>
    </dgm:pt>
    <dgm:pt modelId="{5FBB6FF9-AEEA-4EDB-A563-42C5E9925DD2}" type="parTrans" cxnId="{0907FC13-1227-4903-AA4C-676B5D419C1C}">
      <dgm:prSet/>
      <dgm:spPr/>
      <dgm:t>
        <a:bodyPr/>
        <a:lstStyle/>
        <a:p>
          <a:endParaRPr lang="en-US"/>
        </a:p>
      </dgm:t>
    </dgm:pt>
    <dgm:pt modelId="{6682D072-1179-4347-86FA-1476D8547358}" type="sibTrans" cxnId="{0907FC13-1227-4903-AA4C-676B5D419C1C}">
      <dgm:prSet/>
      <dgm:spPr/>
      <dgm:t>
        <a:bodyPr/>
        <a:lstStyle/>
        <a:p>
          <a:endParaRPr lang="en-US"/>
        </a:p>
      </dgm:t>
    </dgm:pt>
    <dgm:pt modelId="{AD6F9F81-AF7B-48CD-AD67-5891CC508E15}" type="pres">
      <dgm:prSet presAssocID="{D75EDAEF-9CC3-4293-BA7C-960648D99478}" presName="root" presStyleCnt="0">
        <dgm:presLayoutVars>
          <dgm:dir/>
          <dgm:resizeHandles val="exact"/>
        </dgm:presLayoutVars>
      </dgm:prSet>
      <dgm:spPr/>
    </dgm:pt>
    <dgm:pt modelId="{825B0291-730C-453A-8EA7-AB0FBBDC7CBD}" type="pres">
      <dgm:prSet presAssocID="{F470DF26-E3FD-426C-BDEB-2174786CD893}" presName="compNode" presStyleCnt="0"/>
      <dgm:spPr/>
    </dgm:pt>
    <dgm:pt modelId="{8F1AFA2D-B6AA-457C-B4D0-7F539E7E2B5C}" type="pres">
      <dgm:prSet presAssocID="{F470DF26-E3FD-426C-BDEB-2174786CD893}" presName="bgRect" presStyleLbl="bgShp" presStyleIdx="0" presStyleCnt="2"/>
      <dgm:spPr/>
    </dgm:pt>
    <dgm:pt modelId="{1F74390D-9A3D-4832-A18B-CFD0A9535116}" type="pres">
      <dgm:prSet presAssocID="{F470DF26-E3FD-426C-BDEB-2174786CD89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A8E807A4-8575-4CDF-8333-40E7804022E1}" type="pres">
      <dgm:prSet presAssocID="{F470DF26-E3FD-426C-BDEB-2174786CD893}" presName="spaceRect" presStyleCnt="0"/>
      <dgm:spPr/>
    </dgm:pt>
    <dgm:pt modelId="{36E739A3-F31E-470F-B758-CA6E9E07DB80}" type="pres">
      <dgm:prSet presAssocID="{F470DF26-E3FD-426C-BDEB-2174786CD893}" presName="parTx" presStyleLbl="revTx" presStyleIdx="0" presStyleCnt="2">
        <dgm:presLayoutVars>
          <dgm:chMax val="0"/>
          <dgm:chPref val="0"/>
        </dgm:presLayoutVars>
      </dgm:prSet>
      <dgm:spPr/>
    </dgm:pt>
    <dgm:pt modelId="{322C8B93-8009-49EE-A8F3-C0EE720F3749}" type="pres">
      <dgm:prSet presAssocID="{5077AD20-9A06-48CA-A221-4C441CB4C50E}" presName="sibTrans" presStyleCnt="0"/>
      <dgm:spPr/>
    </dgm:pt>
    <dgm:pt modelId="{FAEF46DD-E862-4BEC-89DD-78BC12F44D5C}" type="pres">
      <dgm:prSet presAssocID="{650F9616-CD37-4BEE-BD02-CD64A729D1F2}" presName="compNode" presStyleCnt="0"/>
      <dgm:spPr/>
    </dgm:pt>
    <dgm:pt modelId="{0AD412C6-78D0-4849-B43D-08471C8CDD66}" type="pres">
      <dgm:prSet presAssocID="{650F9616-CD37-4BEE-BD02-CD64A729D1F2}" presName="bgRect" presStyleLbl="bgShp" presStyleIdx="1" presStyleCnt="2"/>
      <dgm:spPr/>
    </dgm:pt>
    <dgm:pt modelId="{292612B4-74B9-47C1-85EF-C90645A6CE8C}" type="pres">
      <dgm:prSet presAssocID="{650F9616-CD37-4BEE-BD02-CD64A729D1F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vis"/>
        </a:ext>
      </dgm:extLst>
    </dgm:pt>
    <dgm:pt modelId="{567196AA-60E9-4044-9522-0507C06C7141}" type="pres">
      <dgm:prSet presAssocID="{650F9616-CD37-4BEE-BD02-CD64A729D1F2}" presName="spaceRect" presStyleCnt="0"/>
      <dgm:spPr/>
    </dgm:pt>
    <dgm:pt modelId="{4E050BA8-0AF2-4702-B0FC-521086EC1186}" type="pres">
      <dgm:prSet presAssocID="{650F9616-CD37-4BEE-BD02-CD64A729D1F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907FC13-1227-4903-AA4C-676B5D419C1C}" srcId="{D75EDAEF-9CC3-4293-BA7C-960648D99478}" destId="{650F9616-CD37-4BEE-BD02-CD64A729D1F2}" srcOrd="1" destOrd="0" parTransId="{5FBB6FF9-AEEA-4EDB-A563-42C5E9925DD2}" sibTransId="{6682D072-1179-4347-86FA-1476D8547358}"/>
    <dgm:cxn modelId="{1CEDAD5F-8C30-4ACB-AC52-C5E2AB0EAC4F}" type="presOf" srcId="{650F9616-CD37-4BEE-BD02-CD64A729D1F2}" destId="{4E050BA8-0AF2-4702-B0FC-521086EC1186}" srcOrd="0" destOrd="0" presId="urn:microsoft.com/office/officeart/2018/2/layout/IconVerticalSolidList"/>
    <dgm:cxn modelId="{3217A7AA-16A4-4471-BA36-9D7835DCEDC1}" srcId="{D75EDAEF-9CC3-4293-BA7C-960648D99478}" destId="{F470DF26-E3FD-426C-BDEB-2174786CD893}" srcOrd="0" destOrd="0" parTransId="{5EC35170-F2D7-4FD4-943B-F2432D801529}" sibTransId="{5077AD20-9A06-48CA-A221-4C441CB4C50E}"/>
    <dgm:cxn modelId="{7BB545B6-27F2-4393-902F-B7BD531A4D02}" type="presOf" srcId="{D75EDAEF-9CC3-4293-BA7C-960648D99478}" destId="{AD6F9F81-AF7B-48CD-AD67-5891CC508E15}" srcOrd="0" destOrd="0" presId="urn:microsoft.com/office/officeart/2018/2/layout/IconVerticalSolidList"/>
    <dgm:cxn modelId="{8055DDD0-88AA-43D5-A328-944F94F3B3F4}" type="presOf" srcId="{F470DF26-E3FD-426C-BDEB-2174786CD893}" destId="{36E739A3-F31E-470F-B758-CA6E9E07DB80}" srcOrd="0" destOrd="0" presId="urn:microsoft.com/office/officeart/2018/2/layout/IconVerticalSolidList"/>
    <dgm:cxn modelId="{4E3414F2-B164-4393-A8DD-EAF410B0BAF7}" type="presParOf" srcId="{AD6F9F81-AF7B-48CD-AD67-5891CC508E15}" destId="{825B0291-730C-453A-8EA7-AB0FBBDC7CBD}" srcOrd="0" destOrd="0" presId="urn:microsoft.com/office/officeart/2018/2/layout/IconVerticalSolidList"/>
    <dgm:cxn modelId="{A3E514AF-3CA7-4167-96F6-6CD6F2DCD4C0}" type="presParOf" srcId="{825B0291-730C-453A-8EA7-AB0FBBDC7CBD}" destId="{8F1AFA2D-B6AA-457C-B4D0-7F539E7E2B5C}" srcOrd="0" destOrd="0" presId="urn:microsoft.com/office/officeart/2018/2/layout/IconVerticalSolidList"/>
    <dgm:cxn modelId="{88CE355F-DC24-402B-B61E-C7FAD089C993}" type="presParOf" srcId="{825B0291-730C-453A-8EA7-AB0FBBDC7CBD}" destId="{1F74390D-9A3D-4832-A18B-CFD0A9535116}" srcOrd="1" destOrd="0" presId="urn:microsoft.com/office/officeart/2018/2/layout/IconVerticalSolidList"/>
    <dgm:cxn modelId="{FB44F5F7-E9A8-41AE-9419-910E38E59986}" type="presParOf" srcId="{825B0291-730C-453A-8EA7-AB0FBBDC7CBD}" destId="{A8E807A4-8575-4CDF-8333-40E7804022E1}" srcOrd="2" destOrd="0" presId="urn:microsoft.com/office/officeart/2018/2/layout/IconVerticalSolidList"/>
    <dgm:cxn modelId="{4A34A064-25EA-4B7E-8068-349FE1B54977}" type="presParOf" srcId="{825B0291-730C-453A-8EA7-AB0FBBDC7CBD}" destId="{36E739A3-F31E-470F-B758-CA6E9E07DB80}" srcOrd="3" destOrd="0" presId="urn:microsoft.com/office/officeart/2018/2/layout/IconVerticalSolidList"/>
    <dgm:cxn modelId="{73AC3D09-9274-4303-9A55-40B0F6FCE9A3}" type="presParOf" srcId="{AD6F9F81-AF7B-48CD-AD67-5891CC508E15}" destId="{322C8B93-8009-49EE-A8F3-C0EE720F3749}" srcOrd="1" destOrd="0" presId="urn:microsoft.com/office/officeart/2018/2/layout/IconVerticalSolidList"/>
    <dgm:cxn modelId="{87BF6114-C4DA-40AD-86D7-90576D99E6A0}" type="presParOf" srcId="{AD6F9F81-AF7B-48CD-AD67-5891CC508E15}" destId="{FAEF46DD-E862-4BEC-89DD-78BC12F44D5C}" srcOrd="2" destOrd="0" presId="urn:microsoft.com/office/officeart/2018/2/layout/IconVerticalSolidList"/>
    <dgm:cxn modelId="{85C4FF8C-0675-4649-9C99-B67540E71895}" type="presParOf" srcId="{FAEF46DD-E862-4BEC-89DD-78BC12F44D5C}" destId="{0AD412C6-78D0-4849-B43D-08471C8CDD66}" srcOrd="0" destOrd="0" presId="urn:microsoft.com/office/officeart/2018/2/layout/IconVerticalSolidList"/>
    <dgm:cxn modelId="{F0CC56EF-6B69-4093-AF5C-2116E6711BAD}" type="presParOf" srcId="{FAEF46DD-E862-4BEC-89DD-78BC12F44D5C}" destId="{292612B4-74B9-47C1-85EF-C90645A6CE8C}" srcOrd="1" destOrd="0" presId="urn:microsoft.com/office/officeart/2018/2/layout/IconVerticalSolidList"/>
    <dgm:cxn modelId="{FB8402E6-1C39-4F60-89E4-344DE39A1D00}" type="presParOf" srcId="{FAEF46DD-E862-4BEC-89DD-78BC12F44D5C}" destId="{567196AA-60E9-4044-9522-0507C06C7141}" srcOrd="2" destOrd="0" presId="urn:microsoft.com/office/officeart/2018/2/layout/IconVerticalSolidList"/>
    <dgm:cxn modelId="{621BE1E1-3E06-4445-A0B9-3C90226A9863}" type="presParOf" srcId="{FAEF46DD-E862-4BEC-89DD-78BC12F44D5C}" destId="{4E050BA8-0AF2-4702-B0FC-521086EC118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AFA2D-B6AA-457C-B4D0-7F539E7E2B5C}">
      <dsp:nvSpPr>
        <dsp:cNvPr id="0" name=""/>
        <dsp:cNvSpPr/>
      </dsp:nvSpPr>
      <dsp:spPr>
        <a:xfrm>
          <a:off x="0" y="801029"/>
          <a:ext cx="8846773" cy="147882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4390D-9A3D-4832-A18B-CFD0A9535116}">
      <dsp:nvSpPr>
        <dsp:cNvPr id="0" name=""/>
        <dsp:cNvSpPr/>
      </dsp:nvSpPr>
      <dsp:spPr>
        <a:xfrm>
          <a:off x="447344" y="1133764"/>
          <a:ext cx="813352" cy="8133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739A3-F31E-470F-B758-CA6E9E07DB80}">
      <dsp:nvSpPr>
        <dsp:cNvPr id="0" name=""/>
        <dsp:cNvSpPr/>
      </dsp:nvSpPr>
      <dsp:spPr>
        <a:xfrm>
          <a:off x="1708040" y="801029"/>
          <a:ext cx="7138732" cy="1478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09" tIns="156509" rIns="156509" bIns="15650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Hogere eisen aan vrijetijdbesteding in de schaarse tijd die we hebben. </a:t>
          </a:r>
          <a:endParaRPr lang="en-US" sz="2500" kern="1200" dirty="0"/>
        </a:p>
      </dsp:txBody>
      <dsp:txXfrm>
        <a:off x="1708040" y="801029"/>
        <a:ext cx="7138732" cy="1478823"/>
      </dsp:txXfrm>
    </dsp:sp>
    <dsp:sp modelId="{0AD412C6-78D0-4849-B43D-08471C8CDD66}">
      <dsp:nvSpPr>
        <dsp:cNvPr id="0" name=""/>
        <dsp:cNvSpPr/>
      </dsp:nvSpPr>
      <dsp:spPr>
        <a:xfrm>
          <a:off x="0" y="2649558"/>
          <a:ext cx="8846773" cy="147882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612B4-74B9-47C1-85EF-C90645A6CE8C}">
      <dsp:nvSpPr>
        <dsp:cNvPr id="0" name=""/>
        <dsp:cNvSpPr/>
      </dsp:nvSpPr>
      <dsp:spPr>
        <a:xfrm>
          <a:off x="447344" y="2982293"/>
          <a:ext cx="813352" cy="8133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50BA8-0AF2-4702-B0FC-521086EC1186}">
      <dsp:nvSpPr>
        <dsp:cNvPr id="0" name=""/>
        <dsp:cNvSpPr/>
      </dsp:nvSpPr>
      <dsp:spPr>
        <a:xfrm>
          <a:off x="1708040" y="2649558"/>
          <a:ext cx="7138732" cy="1478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09" tIns="156509" rIns="156509" bIns="15650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Technologische en digitale ontwikkelingen hebben ervoor gezorgd dat activiteiten efficiënter kunnen en meer kunnen </a:t>
          </a:r>
          <a:r>
            <a:rPr lang="nl-NL" sz="2500" kern="1200" dirty="0" err="1"/>
            <a:t>multi-tasken</a:t>
          </a:r>
          <a:r>
            <a:rPr lang="nl-NL" sz="2500" kern="1200" dirty="0"/>
            <a:t>. </a:t>
          </a:r>
          <a:endParaRPr lang="en-US" sz="2500" kern="1200" dirty="0"/>
        </a:p>
      </dsp:txBody>
      <dsp:txXfrm>
        <a:off x="1708040" y="2649558"/>
        <a:ext cx="7138732" cy="1478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638ED-F68E-402A-92E8-0C1CD9F14237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77586-6BBC-4DC2-BF60-1025B2C44B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22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.nl/nl-nl/longread/de-nederlandse-economie/2022/toerisme-in-2021-licht-hersteld/5-conclusie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itmedia.nl/kennisbank/44983/wttc-voorziet-sterk-herstel-van-internationaal-toerisme-in-2022/?topicsid=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Vrijetijd</a:t>
            </a:r>
            <a:r>
              <a:rPr lang="nl-NL" baseline="0" dirty="0"/>
              <a:t> als leefstijl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0D4-9B8A-44AF-B911-8C286BFDB6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74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Ter vergelijking landbouw 2% van het BBP (bruto </a:t>
            </a:r>
            <a:r>
              <a:rPr lang="nl-NL"/>
              <a:t>binnenland product)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0D4-9B8A-44AF-B911-8C286BFDB628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050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Mondiaal</a:t>
            </a:r>
            <a:r>
              <a:rPr lang="nl-NL" baseline="0" dirty="0"/>
              <a:t> toerisme tussen 1950 en 2005 weergegeven van 70 miljoen naar 700 miljoen reizigers per jaar. </a:t>
            </a:r>
          </a:p>
          <a:p>
            <a:r>
              <a:rPr lang="nl-NL" baseline="0" dirty="0"/>
              <a:t>Grote aandeel Europa te verklaren omdat het bestaat uit veel landen. Toeristen binnen de VS niet meegerekend (binnenlandse toeristen).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0D4-9B8A-44AF-B911-8C286BFDB628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594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Economie goed: besteding</a:t>
            </a:r>
            <a:r>
              <a:rPr lang="nl-NL" baseline="0" dirty="0"/>
              <a:t>en en werkgelegenheid in de </a:t>
            </a:r>
            <a:r>
              <a:rPr lang="nl-NL" baseline="0" dirty="0" err="1"/>
              <a:t>vt</a:t>
            </a:r>
            <a:r>
              <a:rPr lang="nl-NL" baseline="0" dirty="0"/>
              <a:t> sector harder groeiden dan de economie zelf. Andersom ook. </a:t>
            </a:r>
          </a:p>
          <a:p>
            <a:r>
              <a:rPr lang="nl-NL" baseline="0" dirty="0"/>
              <a:t>Ook seizoen kan </a:t>
            </a:r>
            <a:r>
              <a:rPr lang="nl-NL" baseline="0" dirty="0" err="1"/>
              <a:t>conjuctuur</a:t>
            </a:r>
            <a:r>
              <a:rPr lang="nl-NL" baseline="0" dirty="0"/>
              <a:t> veroorzaken. Slecht weer, minder dagjesmensen bijv. aan de kust. </a:t>
            </a:r>
          </a:p>
          <a:p>
            <a:endParaRPr lang="nl-NL" baseline="0" dirty="0"/>
          </a:p>
          <a:p>
            <a:r>
              <a:rPr lang="nl-NL" baseline="0" dirty="0" err="1"/>
              <a:t>Econimische</a:t>
            </a:r>
            <a:r>
              <a:rPr lang="nl-NL" baseline="0" dirty="0"/>
              <a:t> crisis was van zomer 2007 tot herfst 2011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0D4-9B8A-44AF-B911-8C286BFDB628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49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hlinkClick r:id="rId3"/>
              </a:rPr>
              <a:t>https://www.cbs.nl/nl-nl/longread/de-nederlandse-economie/2022/toerisme-in-2021-licht-hersteld/5-conclusie</a:t>
            </a:r>
            <a:r>
              <a:rPr lang="nl-NL" sz="1200" dirty="0"/>
              <a:t>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77586-6BBC-4DC2-BF60-1025B2C44B40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63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WTTC voorziet sterk herstel van internationaal toerisme in 2022 | nrit.nl - trends, nieuws en kennis op het gebied van leisure, toerisme en </a:t>
            </a:r>
            <a:r>
              <a:rPr lang="nl-NL" dirty="0" err="1">
                <a:hlinkClick r:id="rId3"/>
              </a:rPr>
              <a:t>hospitality</a:t>
            </a:r>
            <a:r>
              <a:rPr lang="nl-NL" dirty="0">
                <a:hlinkClick r:id="rId3"/>
              </a:rPr>
              <a:t> (nritmedia.nl)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77586-6BBC-4DC2-BF60-1025B2C44B40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73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0DFF-D7A6-4C87-98A2-0EA968C11EEC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8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0DFF-D7A6-4C87-98A2-0EA968C11EEC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8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0DFF-D7A6-4C87-98A2-0EA968C11EEC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21C3-79ED-4DC1-812F-C9A7325291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843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0DFF-D7A6-4C87-98A2-0EA968C11EEC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21C3-79ED-4DC1-812F-C9A7325291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172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8F262-B309-A94A-29A9-7DF00E178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48AD73-16C6-E870-FAC8-5E05897D3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25A11C-C27A-F77A-3003-AD5632D5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0DFF-D7A6-4C87-98A2-0EA968C11EEC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28113C-3759-8C30-6E62-F8A4E125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14FBB9-5CFB-A2BB-C468-A01C5FCD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21C3-79ED-4DC1-812F-C9A7325291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65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CF4C2-D535-E6FE-7DDA-8339F672C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338B1A-3EED-D946-0296-D1ED0E52C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E1EA772-7EE2-033C-4823-B1329FA68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EA0629-A8DF-AEE3-29D9-302A2725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0DFF-D7A6-4C87-98A2-0EA968C11EEC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52A2C68-7213-B81B-1E30-CAC01CD9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BED904-11D3-A763-B9DD-6C8C0D9A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21C3-79ED-4DC1-812F-C9A7325291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73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50DFF-D7A6-4C87-98A2-0EA968C11EEC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B21C3-79ED-4DC1-812F-C9A73252914C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3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.nl/nl-nl/longread/de-nederlandse-economie/2022/toerisme-in-2021-licht-hersteld/5-conclusi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881CC-B262-49B2-8826-7B1D889D7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9160" y="3325652"/>
            <a:ext cx="6220463" cy="803391"/>
          </a:xfrm>
        </p:spPr>
        <p:txBody>
          <a:bodyPr>
            <a:normAutofit fontScale="90000"/>
          </a:bodyPr>
          <a:lstStyle/>
          <a:p>
            <a:pPr algn="l"/>
            <a:r>
              <a:rPr lang="nl-NL" sz="5200" dirty="0"/>
              <a:t>Jouw Leefomgeving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4E4B0B-79EB-4BD4-B337-93108B00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9160" y="4176854"/>
            <a:ext cx="4851851" cy="1810686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LJ1-P1 - </a:t>
            </a:r>
            <a:r>
              <a:rPr lang="nl-NL"/>
              <a:t>les 6 </a:t>
            </a:r>
            <a:br>
              <a:rPr lang="nl-NL" dirty="0"/>
            </a:br>
            <a:r>
              <a:rPr lang="nl-NL" b="1" dirty="0"/>
              <a:t>het belang van leisure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8D05C104-8788-4383-82E7-41093A82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r="-1" b="11334"/>
          <a:stretch/>
        </p:blipFill>
        <p:spPr>
          <a:xfrm>
            <a:off x="0" y="0"/>
            <a:ext cx="4611790" cy="3188799"/>
          </a:xfrm>
          <a:prstGeom prst="rect">
            <a:avLst/>
          </a:prstGeom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1020A28E-FCB1-4FAF-95A2-DD20E8149C7C}"/>
              </a:ext>
            </a:extLst>
          </p:cNvPr>
          <p:cNvSpPr txBox="1">
            <a:spLocks/>
          </p:cNvSpPr>
          <p:nvPr/>
        </p:nvSpPr>
        <p:spPr>
          <a:xfrm>
            <a:off x="7978378" y="582590"/>
            <a:ext cx="3573541" cy="46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600" dirty="0"/>
          </a:p>
        </p:txBody>
      </p:sp>
      <p:pic>
        <p:nvPicPr>
          <p:cNvPr id="1026" name="Picture 2" descr="Projectontwikkeling - Noordereng Groep">
            <a:extLst>
              <a:ext uri="{FF2B5EF4-FFF2-40B4-BE49-F238E27FC236}">
                <a16:creationId xmlns:a16="http://schemas.microsoft.com/office/drawing/2014/main" id="{B624FD88-D709-296C-19B8-FE7A38D66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90" y="0"/>
            <a:ext cx="4687598" cy="319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eening the City #3 : Groenvisie Amsterdam - Pakhuis de Zwijger">
            <a:extLst>
              <a:ext uri="{FF2B5EF4-FFF2-40B4-BE49-F238E27FC236}">
                <a16:creationId xmlns:a16="http://schemas.microsoft.com/office/drawing/2014/main" id="{254B65F0-E10E-FE15-E65A-141A354C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3815"/>
            <a:ext cx="5181600" cy="36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94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C62BE-6A82-8DCB-771F-ACC3CDA67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46869D-AC1D-C217-0657-E44148A03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6000" dirty="0"/>
              <a:t>Waarom heb jij </a:t>
            </a:r>
            <a:br>
              <a:rPr lang="nl-NL" sz="6000" dirty="0"/>
            </a:br>
            <a:r>
              <a:rPr lang="nl-NL" sz="6000" dirty="0"/>
              <a:t>graag vrije tijd?</a:t>
            </a:r>
          </a:p>
        </p:txBody>
      </p:sp>
    </p:spTree>
    <p:extLst>
      <p:ext uri="{BB962C8B-B14F-4D97-AF65-F5344CB8AC3E}">
        <p14:creationId xmlns:p14="http://schemas.microsoft.com/office/powerpoint/2010/main" val="47807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Leisure = Vrije tijd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Vanaf 1960 startpunt commerciële vrijetijdsindustrie in Nederland.</a:t>
            </a:r>
          </a:p>
          <a:p>
            <a:endParaRPr lang="nl-NL" dirty="0"/>
          </a:p>
          <a:p>
            <a:r>
              <a:rPr lang="nl-NL" dirty="0"/>
              <a:t>Vrije tijd als leefstijl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923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F3F2F-7578-C80A-C600-FAEC02C3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Vrije tijd stimuleert ontwikkeling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0C0CF-B29A-625E-FF73-2A715F903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Vrijetijdsbesteding is belangrijk voor de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sociale-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 en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persoonlijke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ontwikkeling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 van kinderen en jongeren.</a:t>
            </a:r>
          </a:p>
          <a:p>
            <a:pPr marL="0" indent="0">
              <a:buNone/>
            </a:pPr>
            <a:endParaRPr lang="nl-NL" b="0" i="0" dirty="0">
              <a:solidFill>
                <a:srgbClr val="1C1A1A"/>
              </a:solidFill>
              <a:effectLst/>
              <a:latin typeface="Unit Rounded Pro"/>
            </a:endParaRPr>
          </a:p>
          <a:p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Mensen kunnen door vrijetijdsactiviteiten behalve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talenten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, ook belangrijke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levensvaardigheden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 ontwikkelen.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7130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F3F2F-7578-C80A-C600-FAEC02C3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Vrije tijd stimuleert ontwikkeling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50C0CF-B29A-625E-FF73-2A715F903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1C1A1A"/>
                </a:solidFill>
                <a:latin typeface="Unit Rounded Pro"/>
              </a:rPr>
              <a:t>O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ntdekken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 waar je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goed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 in bent.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Succesbelevingen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 zijn goed voor het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zelfvertrouwen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. </a:t>
            </a:r>
          </a:p>
          <a:p>
            <a:endParaRPr lang="nl-NL" dirty="0">
              <a:solidFill>
                <a:srgbClr val="1C1A1A"/>
              </a:solidFill>
              <a:latin typeface="Unit Rounded Pro"/>
            </a:endParaRPr>
          </a:p>
          <a:p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Falen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 is goed voor het ontwikkelen van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emotionele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weerbaarheid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.</a:t>
            </a:r>
          </a:p>
          <a:p>
            <a:endParaRPr lang="nl-NL" b="0" i="0" dirty="0">
              <a:solidFill>
                <a:srgbClr val="1C1A1A"/>
              </a:solidFill>
              <a:effectLst/>
              <a:latin typeface="Unit Rounded Pro"/>
            </a:endParaRPr>
          </a:p>
          <a:p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Sport en bewegen draagt bij aan de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fysieke gezondheid 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én voor het </a:t>
            </a:r>
            <a:r>
              <a:rPr lang="nl-NL" b="1" i="0" dirty="0">
                <a:solidFill>
                  <a:srgbClr val="1C1A1A"/>
                </a:solidFill>
                <a:effectLst/>
                <a:latin typeface="Unit Rounded Pro"/>
              </a:rPr>
              <a:t>brein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 (endorfine/</a:t>
            </a:r>
            <a:r>
              <a:rPr lang="nl-NL" b="0" i="0" dirty="0" err="1">
                <a:solidFill>
                  <a:srgbClr val="1C1A1A"/>
                </a:solidFill>
                <a:effectLst/>
                <a:latin typeface="Unit Rounded Pro"/>
              </a:rPr>
              <a:t>gelukshormoon</a:t>
            </a:r>
            <a:r>
              <a:rPr lang="nl-NL" b="0" i="0" dirty="0">
                <a:solidFill>
                  <a:srgbClr val="1C1A1A"/>
                </a:solidFill>
                <a:effectLst/>
                <a:latin typeface="Unit Rounded Pro"/>
              </a:rPr>
              <a:t>).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105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3A6CE-0BB1-EE1B-D11A-4F84F95D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 keuze voor vrije tijd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6D1CF8-AE43-6C27-AC77-9BD3C52DA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Sinds de jaren 70 hebben in absolute uren minder vrije tijd.</a:t>
            </a:r>
          </a:p>
          <a:p>
            <a:r>
              <a:rPr lang="nl-NL" dirty="0"/>
              <a:t>Dit komt doordat we meer verplichtingen hebben. </a:t>
            </a:r>
          </a:p>
          <a:p>
            <a:r>
              <a:rPr lang="nl-NL" dirty="0"/>
              <a:t>Daardoor is het belang van vrije tijd toegenomen.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laatste decennia is de keuze aan vrije tijds activiteiten explosief gestegen. </a:t>
            </a:r>
          </a:p>
          <a:p>
            <a:r>
              <a:rPr lang="nl-NL" dirty="0"/>
              <a:t>Dit mede dankzij technologische ontwikkelingen. </a:t>
            </a:r>
          </a:p>
          <a:p>
            <a:r>
              <a:rPr lang="nl-NL" dirty="0"/>
              <a:t>Maar ook doordat men steeds meer iets unieks wil ervaren.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795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9CFCEE-C5D5-2F3E-E06E-B307F59E9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Keuze in vrijetijdbesteding geeft geluk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9E33DD-ADE8-EE01-68D5-A881B5AA8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Sociale contacten vormen de spil van een gelukkige samenleving. </a:t>
            </a:r>
          </a:p>
          <a:p>
            <a:endParaRPr lang="nl-NL" dirty="0"/>
          </a:p>
          <a:p>
            <a:r>
              <a:rPr lang="nl-NL" dirty="0"/>
              <a:t>Het is van belang om de vrije tijd actief te besteden, door zowel fysiek als mentaal uitgedaagd te worden. </a:t>
            </a:r>
          </a:p>
          <a:p>
            <a:endParaRPr lang="nl-NL" dirty="0"/>
          </a:p>
          <a:p>
            <a:r>
              <a:rPr lang="nl-NL" dirty="0"/>
              <a:t>Keuze vrijheid geeft controle over het eigen leven. Dit is van belang om geluk te ervaren. </a:t>
            </a:r>
          </a:p>
        </p:txBody>
      </p:sp>
    </p:spTree>
    <p:extLst>
      <p:ext uri="{BB962C8B-B14F-4D97-AF65-F5344CB8AC3E}">
        <p14:creationId xmlns:p14="http://schemas.microsoft.com/office/powerpoint/2010/main" val="3479108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B6B6A-F603-D630-2DE4-2831F163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0A9835-5C48-3149-EAF6-8EC4E875F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293" y="1383174"/>
            <a:ext cx="4664178" cy="4351338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buNone/>
            </a:pPr>
            <a:endParaRPr lang="nl-NL" sz="6000" dirty="0"/>
          </a:p>
          <a:p>
            <a:pPr marL="0" indent="0" algn="r">
              <a:buNone/>
            </a:pPr>
            <a:r>
              <a:rPr lang="nl-NL" sz="6000" dirty="0"/>
              <a:t>Als je </a:t>
            </a:r>
            <a:r>
              <a:rPr lang="nl-NL" sz="6000" b="1" dirty="0">
                <a:solidFill>
                  <a:srgbClr val="7030A0"/>
                </a:solidFill>
              </a:rPr>
              <a:t>meer</a:t>
            </a:r>
            <a:r>
              <a:rPr lang="nl-NL" sz="6000" dirty="0"/>
              <a:t> vrijetijd hebt is de </a:t>
            </a:r>
            <a:r>
              <a:rPr lang="nl-NL" sz="6000" b="1" dirty="0">
                <a:solidFill>
                  <a:srgbClr val="7030A0"/>
                </a:solidFill>
              </a:rPr>
              <a:t>kans groter </a:t>
            </a:r>
            <a:r>
              <a:rPr lang="nl-NL" sz="6000" dirty="0"/>
              <a:t>dat je ook </a:t>
            </a:r>
            <a:r>
              <a:rPr lang="nl-NL" sz="6000" b="1" dirty="0">
                <a:solidFill>
                  <a:srgbClr val="7030A0"/>
                </a:solidFill>
              </a:rPr>
              <a:t>gelukkiger</a:t>
            </a:r>
            <a:r>
              <a:rPr lang="nl-NL" sz="6000" dirty="0"/>
              <a:t> bent.</a:t>
            </a:r>
          </a:p>
        </p:txBody>
      </p:sp>
    </p:spTree>
    <p:extLst>
      <p:ext uri="{BB962C8B-B14F-4D97-AF65-F5344CB8AC3E}">
        <p14:creationId xmlns:p14="http://schemas.microsoft.com/office/powerpoint/2010/main" val="2017579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9CFCEE-C5D5-2F3E-E06E-B307F59E9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Keuze in vrijetijdbesteding geeft geluk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9E33DD-ADE8-EE01-68D5-A881B5AA8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Sociale interactie vind vaak plaats tijdens een vrijetijdactiviteit. </a:t>
            </a:r>
            <a:br>
              <a:rPr lang="nl-NL" dirty="0"/>
            </a:br>
            <a:r>
              <a:rPr lang="nl-NL" dirty="0"/>
              <a:t>Dit is een ander belangrijk fundament voor het ervaren van geluk.</a:t>
            </a:r>
          </a:p>
          <a:p>
            <a:endParaRPr lang="nl-NL" dirty="0"/>
          </a:p>
          <a:p>
            <a:r>
              <a:rPr lang="nl-NL" dirty="0"/>
              <a:t>Keuze vrijheid voor georganiseerd (vereniging) tot ongeorganiseerde vrijetijdbesteding. </a:t>
            </a:r>
          </a:p>
          <a:p>
            <a:endParaRPr lang="nl-NL" dirty="0"/>
          </a:p>
          <a:p>
            <a:r>
              <a:rPr lang="nl-NL" dirty="0"/>
              <a:t>Er wordt geluk ervaren bij 2,5 uur vrijetijd per dag. Als het minder is voelen mensen zich gestrest. Als het meer is voelen mensen zich lui en niet productief.</a:t>
            </a:r>
          </a:p>
        </p:txBody>
      </p:sp>
    </p:spTree>
    <p:extLst>
      <p:ext uri="{BB962C8B-B14F-4D97-AF65-F5344CB8AC3E}">
        <p14:creationId xmlns:p14="http://schemas.microsoft.com/office/powerpoint/2010/main" val="3577141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in Yang' Sticker | Spreadshirt">
            <a:extLst>
              <a:ext uri="{FF2B5EF4-FFF2-40B4-BE49-F238E27FC236}">
                <a16:creationId xmlns:a16="http://schemas.microsoft.com/office/drawing/2014/main" id="{B6EFF7E9-1A1A-AD6E-94F9-CD6A91ED8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70" y="-9830"/>
            <a:ext cx="6867830" cy="68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281BF89-248B-AD97-F564-1403A68B7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(te) veel vrije tijd geeft niet meer geluk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27B889-D5A6-4333-B7BB-1223F6BF4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53052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nl-NL" b="0" i="0" dirty="0">
                <a:effectLst/>
                <a:latin typeface="Roboto" panose="02000000000000000000" pitchFamily="2" charset="0"/>
              </a:rPr>
              <a:t>Een gemiddelde Nederlander kijkt per dag gemiddeld </a:t>
            </a:r>
            <a:r>
              <a:rPr lang="nl-NL" b="0" i="0" u="none" strike="noStrike" dirty="0">
                <a:effectLst/>
                <a:latin typeface="Roboto" panose="02000000000000000000" pitchFamily="2" charset="0"/>
              </a:rPr>
              <a:t>3 uur televisie</a:t>
            </a:r>
            <a:r>
              <a:rPr lang="nl-NL" b="0" i="0" dirty="0">
                <a:effectLst/>
                <a:latin typeface="Roboto" panose="02000000000000000000" pitchFamily="2" charset="0"/>
              </a:rPr>
              <a:t> en heeft daarnaast nog andere activiteiten naast werk, koken, sporten, etc. </a:t>
            </a: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nl-NL" b="0" i="0" dirty="0">
                <a:effectLst/>
                <a:latin typeface="Roboto" panose="02000000000000000000" pitchFamily="2" charset="0"/>
              </a:rPr>
              <a:t>Het probleem is niet dat we niet genoeg vrije tijd hebben, het probleem is dat we er niet </a:t>
            </a:r>
            <a:r>
              <a:rPr lang="nl-NL" b="0" i="0" dirty="0" err="1">
                <a:effectLst/>
                <a:latin typeface="Roboto" panose="02000000000000000000" pitchFamily="2" charset="0"/>
              </a:rPr>
              <a:t>mindful</a:t>
            </a:r>
            <a:r>
              <a:rPr lang="nl-NL" b="0" i="0" dirty="0">
                <a:effectLst/>
                <a:latin typeface="Roboto" panose="02000000000000000000" pitchFamily="2" charset="0"/>
              </a:rPr>
              <a:t> (bewust) mee omgaan.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8041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eken en dalen. Mijn bloedsuiker is net het echte leven.">
            <a:extLst>
              <a:ext uri="{FF2B5EF4-FFF2-40B4-BE49-F238E27FC236}">
                <a16:creationId xmlns:a16="http://schemas.microsoft.com/office/drawing/2014/main" id="{300986DD-5644-90BA-6747-09D766DD6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870"/>
            <a:ext cx="45720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Yin Yang' Sticker | Spreadshirt">
            <a:extLst>
              <a:ext uri="{FF2B5EF4-FFF2-40B4-BE49-F238E27FC236}">
                <a16:creationId xmlns:a16="http://schemas.microsoft.com/office/drawing/2014/main" id="{67FD5A84-FBA8-8DE9-D37B-D6BCD5FA3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18" y="-113070"/>
            <a:ext cx="6867830" cy="68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984FC2-1D14-5ECC-18DE-82691C6CC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491" y="1554367"/>
            <a:ext cx="6398342" cy="41032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0000" b="0" i="0" dirty="0">
                <a:solidFill>
                  <a:schemeClr val="accent6">
                    <a:lumMod val="50000"/>
                  </a:schemeClr>
                </a:solidFill>
                <a:effectLst/>
                <a:latin typeface="Freestyle Script" panose="030804020302050B0404" pitchFamily="66" charset="0"/>
              </a:rPr>
              <a:t>"The sweet is never as sweet without the sour."</a:t>
            </a:r>
          </a:p>
          <a:p>
            <a:pPr marL="0" indent="0" algn="ctr">
              <a:buNone/>
            </a:pPr>
            <a:endParaRPr lang="nl-NL" sz="100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1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Les 6 – het belang van leisure</a:t>
            </a:r>
            <a:endParaRPr lang="nl-NL" sz="3200" dirty="0">
              <a:solidFill>
                <a:srgbClr val="B8A1FF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7561"/>
            <a:ext cx="4078995" cy="30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dirty="0">
                <a:solidFill>
                  <a:srgbClr val="000644"/>
                </a:solidFill>
                <a:latin typeface="Arial"/>
                <a:cs typeface="Arial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Leisure (US / UK / NL)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 err="1">
                <a:latin typeface="Arial" panose="020B0604020202020204" pitchFamily="34" charset="0"/>
                <a:cs typeface="Arial"/>
              </a:rPr>
              <a:t>Conjuctuur</a:t>
            </a: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 marL="0" indent="0">
              <a:buNone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026993"/>
              </p:ext>
            </p:extLst>
          </p:nvPr>
        </p:nvGraphicFramePr>
        <p:xfrm>
          <a:off x="2032961" y="6161520"/>
          <a:ext cx="7409013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688594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7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BBE7A-92F5-7003-A47C-AF818055E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wat cijfers…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FB22C0-ED13-CA35-253C-BC64D0C7A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Vrije tijd en cultuur">
            <a:extLst>
              <a:ext uri="{FF2B5EF4-FFF2-40B4-BE49-F238E27FC236}">
                <a16:creationId xmlns:a16="http://schemas.microsoft.com/office/drawing/2014/main" id="{8B5AF89A-645D-B206-407A-A176371EC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4652"/>
            <a:ext cx="7816645" cy="521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965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Vrijetijd en toerisme: cijfers pre-corona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Wereldwijd</a:t>
            </a:r>
          </a:p>
          <a:p>
            <a:r>
              <a:rPr lang="nl-NL" dirty="0"/>
              <a:t>Jaarlijks 500 miljard euro uitgegeven door internationale toeristen.</a:t>
            </a:r>
          </a:p>
          <a:p>
            <a:r>
              <a:rPr lang="nl-NL" dirty="0"/>
              <a:t>35% van de wereldwijde export in dienstensector</a:t>
            </a:r>
          </a:p>
          <a:p>
            <a:r>
              <a:rPr lang="nl-NL" dirty="0"/>
              <a:t>Wereldwijd werk voor ruim 200 miljoen mensen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Nederland</a:t>
            </a:r>
          </a:p>
          <a:p>
            <a:r>
              <a:rPr lang="nl-NL" dirty="0"/>
              <a:t>MKB telde in 2013 ruim 500.000 banen in bijna 110.000 verschillende bedrijven.</a:t>
            </a:r>
          </a:p>
          <a:p>
            <a:r>
              <a:rPr lang="nl-NL" dirty="0"/>
              <a:t>6% werkgelegenheid</a:t>
            </a:r>
          </a:p>
          <a:p>
            <a:r>
              <a:rPr lang="nl-NL" dirty="0"/>
              <a:t>3% van BBP </a:t>
            </a:r>
          </a:p>
          <a:p>
            <a:endParaRPr lang="nl-NL" dirty="0"/>
          </a:p>
        </p:txBody>
      </p:sp>
      <p:pic>
        <p:nvPicPr>
          <p:cNvPr id="1026" name="Picture 2" descr="Corona rukt op! Zo beschermt u de organisatie tegen een epidemie - CM Web">
            <a:extLst>
              <a:ext uri="{FF2B5EF4-FFF2-40B4-BE49-F238E27FC236}">
                <a16:creationId xmlns:a16="http://schemas.microsoft.com/office/drawing/2014/main" id="{78C6765B-F920-AC7C-C76B-B28B857BD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956" y="5063613"/>
            <a:ext cx="1552882" cy="15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955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Hotelkamers te koop: Enkele onmisbare weetjes voor beleggers!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0" y="41784"/>
            <a:ext cx="11500181" cy="681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793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C8A342F-3119-41B6-8B27-BD2B0A942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43" y="540450"/>
            <a:ext cx="8860565" cy="64807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waren</a:t>
            </a:r>
            <a:r>
              <a:rPr lang="en-US" dirty="0"/>
              <a:t> de 3 scenario’s in </a:t>
            </a:r>
            <a:r>
              <a:rPr lang="en-US" dirty="0" err="1"/>
              <a:t>mei</a:t>
            </a:r>
            <a:r>
              <a:rPr lang="en-US" dirty="0"/>
              <a:t> 2020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9161042-5290-4753-BE92-2884CAFD3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50" y="1928589"/>
            <a:ext cx="8181596" cy="4929411"/>
          </a:xfrm>
          <a:noFill/>
        </p:spPr>
      </p:pic>
    </p:spTree>
    <p:extLst>
      <p:ext uri="{BB962C8B-B14F-4D97-AF65-F5344CB8AC3E}">
        <p14:creationId xmlns:p14="http://schemas.microsoft.com/office/powerpoint/2010/main" val="4284700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D636E-92AA-3F78-F7EA-C08882AD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005470"/>
                </a:solidFill>
                <a:effectLst/>
                <a:latin typeface="Soho W01 Medium"/>
              </a:rPr>
              <a:t>Toerisme in 2021 licht hersteld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93AEB68-454E-BCAE-586C-7BB500C80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391987" cy="4675348"/>
          </a:xfrm>
        </p:spPr>
      </p:pic>
    </p:spTree>
    <p:extLst>
      <p:ext uri="{BB962C8B-B14F-4D97-AF65-F5344CB8AC3E}">
        <p14:creationId xmlns:p14="http://schemas.microsoft.com/office/powerpoint/2010/main" val="447305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E35BF-F480-4B48-BDEA-B19C12F9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368" y="1869460"/>
            <a:ext cx="2770238" cy="2859856"/>
          </a:xfrm>
        </p:spPr>
        <p:txBody>
          <a:bodyPr>
            <a:normAutofit fontScale="90000"/>
          </a:bodyPr>
          <a:lstStyle/>
          <a:p>
            <a:r>
              <a:rPr lang="nl-NL" dirty="0"/>
              <a:t>En nu ?</a:t>
            </a:r>
            <a:br>
              <a:rPr lang="nl-NL" dirty="0"/>
            </a:br>
            <a:br>
              <a:rPr lang="nl-NL" dirty="0"/>
            </a:br>
            <a:r>
              <a:rPr lang="nl-NL" dirty="0"/>
              <a:t>Langzaam of snel herstel?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FC5D049-FBA0-49EF-A9E1-22AC5EA6D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977183" cy="6734602"/>
          </a:xfrm>
        </p:spPr>
      </p:pic>
    </p:spTree>
    <p:extLst>
      <p:ext uri="{BB962C8B-B14F-4D97-AF65-F5344CB8AC3E}">
        <p14:creationId xmlns:p14="http://schemas.microsoft.com/office/powerpoint/2010/main" val="1974949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Een economische crisis en dan?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97599" y="1600201"/>
            <a:ext cx="5496169" cy="4525963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nl-NL" dirty="0"/>
              <a:t>De vrijetijdssector is bovengemiddeld </a:t>
            </a:r>
            <a:r>
              <a:rPr lang="nl-NL" b="1" dirty="0"/>
              <a:t>conjunctuur</a:t>
            </a:r>
            <a:r>
              <a:rPr lang="nl-NL" dirty="0"/>
              <a:t> afhankelijk. </a:t>
            </a:r>
          </a:p>
          <a:p>
            <a:pPr>
              <a:spcBef>
                <a:spcPts val="0"/>
              </a:spcBef>
            </a:pPr>
            <a:r>
              <a:rPr lang="nl-NL" dirty="0"/>
              <a:t>Slechte economie, de VT sector heeft er veel last van.</a:t>
            </a:r>
          </a:p>
          <a:p>
            <a:pPr>
              <a:spcBef>
                <a:spcPts val="0"/>
              </a:spcBef>
            </a:pPr>
            <a:r>
              <a:rPr lang="nl-NL" dirty="0"/>
              <a:t>Goede economie, de VT sector profiteert er van. 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r>
              <a:rPr lang="nl-NL" sz="2200" b="1" i="1" dirty="0"/>
              <a:t>Conjunctuur =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200" i="1" dirty="0"/>
              <a:t>De </a:t>
            </a:r>
            <a:r>
              <a:rPr lang="nl-NL" sz="2200" b="1" i="1" dirty="0"/>
              <a:t>schommelingen</a:t>
            </a:r>
            <a:r>
              <a:rPr lang="nl-NL" sz="2200" i="1" dirty="0"/>
              <a:t> van de </a:t>
            </a:r>
            <a:r>
              <a:rPr lang="nl-NL" sz="2200" b="1" i="1" dirty="0"/>
              <a:t>economische</a:t>
            </a:r>
            <a:r>
              <a:rPr lang="nl-NL" sz="2200" i="1" dirty="0"/>
              <a:t> </a:t>
            </a:r>
            <a:r>
              <a:rPr lang="nl-NL" sz="2200" b="1" i="1" dirty="0"/>
              <a:t>groei</a:t>
            </a:r>
            <a:r>
              <a:rPr lang="nl-NL" sz="2200" i="1" dirty="0"/>
              <a:t> op </a:t>
            </a:r>
            <a:r>
              <a:rPr lang="nl-NL" sz="2200" b="1" i="1" dirty="0"/>
              <a:t>korte termijn </a:t>
            </a:r>
            <a:r>
              <a:rPr lang="nl-NL" sz="2200" i="1" dirty="0"/>
              <a:t>noem je de conjunctuur.</a:t>
            </a:r>
            <a:br>
              <a:rPr lang="nl-NL" sz="2200" i="1" dirty="0"/>
            </a:br>
            <a:r>
              <a:rPr lang="nl-NL" sz="2200" i="1" dirty="0"/>
              <a:t>Periodes van sterkere groei (hoogconjunctuur) Periodes van tragere (laagconjunctuur) of zelfs negatieve groei (crisis) </a:t>
            </a:r>
            <a:br>
              <a:rPr lang="nl-NL" sz="2200" i="1" dirty="0"/>
            </a:br>
            <a:r>
              <a:rPr lang="nl-NL" sz="2200" i="1" dirty="0"/>
              <a:t>wisselen elkaar af.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58310"/>
            <a:ext cx="5384800" cy="3809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1886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C2310-B6BB-D123-15D3-FA29C7970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7030A0"/>
                </a:solidFill>
                <a:effectLst/>
                <a:latin typeface="Soho W01 Medium"/>
              </a:rPr>
              <a:t>Toerisme in 2021 licht hersteld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9DC027-3C78-BFB8-4DD3-727338924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0" i="0" dirty="0">
                <a:solidFill>
                  <a:srgbClr val="091D23"/>
                </a:solidFill>
                <a:effectLst/>
                <a:latin typeface="Akko W01 Regular"/>
              </a:rPr>
              <a:t>De toegevoegde waarde van toerisme was in 2021 slechts 2,5 procent van het totale bbp van Nederland, terwijl dat voor de coronapandemie, in zowel 2018 als 2019, nog 4,4 procent was. </a:t>
            </a:r>
          </a:p>
          <a:p>
            <a:pPr marL="0" indent="0">
              <a:buNone/>
            </a:pPr>
            <a:endParaRPr lang="nl-NL" dirty="0">
              <a:solidFill>
                <a:srgbClr val="091D23"/>
              </a:solidFill>
              <a:latin typeface="Akko W01 Regular"/>
            </a:endParaRPr>
          </a:p>
          <a:p>
            <a:pPr marL="0" indent="0">
              <a:buNone/>
            </a:pPr>
            <a:endParaRPr lang="nl-NL" dirty="0">
              <a:solidFill>
                <a:srgbClr val="091D23"/>
              </a:solidFill>
              <a:latin typeface="Akko W01 Regular"/>
            </a:endParaRPr>
          </a:p>
          <a:p>
            <a:pPr marL="0" indent="0">
              <a:buNone/>
            </a:pPr>
            <a:endParaRPr lang="nl-NL" dirty="0">
              <a:solidFill>
                <a:srgbClr val="091D23"/>
              </a:solidFill>
              <a:latin typeface="Akko W01 Regular"/>
            </a:endParaRPr>
          </a:p>
          <a:p>
            <a:pPr marL="0" indent="0">
              <a:buNone/>
            </a:pPr>
            <a:endParaRPr lang="nl-NL" dirty="0">
              <a:solidFill>
                <a:srgbClr val="091D23"/>
              </a:solidFill>
              <a:latin typeface="Akko W01 Regular"/>
            </a:endParaRPr>
          </a:p>
          <a:p>
            <a:pPr marL="0" indent="0">
              <a:buNone/>
            </a:pPr>
            <a:r>
              <a:rPr lang="nl-NL" sz="2200" b="0" i="1" dirty="0">
                <a:solidFill>
                  <a:srgbClr val="091D23"/>
                </a:solidFill>
                <a:effectLst/>
                <a:latin typeface="Akko W01 Regular"/>
              </a:rPr>
              <a:t>*bbp: bruto binnenlands product: de totale, geldelijke waarde van alle producten en diensten die gedurende een bepaalde periode in een land geproduceerd worden.</a:t>
            </a:r>
          </a:p>
          <a:p>
            <a:pPr marL="0" indent="0">
              <a:buNone/>
            </a:pPr>
            <a:endParaRPr lang="nl-NL" dirty="0">
              <a:hlinkClick r:id="rId3"/>
            </a:endParaRPr>
          </a:p>
          <a:p>
            <a:pPr marL="0" indent="0">
              <a:buNone/>
            </a:pPr>
            <a:endParaRPr lang="nl-NL" dirty="0">
              <a:hlinkClick r:id="rId3"/>
            </a:endParaRPr>
          </a:p>
          <a:p>
            <a:pPr marL="0" indent="0">
              <a:buNone/>
            </a:pPr>
            <a:endParaRPr lang="nl-NL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695673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15B87F-F6A4-F83B-64EC-6372C7EA3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Toerisme in 2022 naar verwachting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24CA63-12B1-4A0E-9857-61C2B2846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b="0" i="0" dirty="0">
                <a:solidFill>
                  <a:srgbClr val="333333"/>
                </a:solidFill>
                <a:effectLst/>
                <a:latin typeface="PT Sans" panose="020B0604020202020204" pitchFamily="34" charset="0"/>
              </a:rPr>
              <a:t>Vorig jaar (2021) bleef de bijdrage van toerisme aan de wereldeconomie steken op 4,5 biljoen dollar. Maar liefst 49% lager dan in 2019 toen de bijdrage nog op 9,2 biljoen dollar lag. </a:t>
            </a:r>
            <a:endParaRPr lang="nl-NL" dirty="0">
              <a:solidFill>
                <a:srgbClr val="333333"/>
              </a:solidFill>
              <a:latin typeface="PT Sans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nl-NL" b="0" i="0" dirty="0">
                <a:solidFill>
                  <a:srgbClr val="333333"/>
                </a:solidFill>
                <a:effectLst/>
                <a:latin typeface="PT Sans" panose="020B0604020202020204" pitchFamily="34" charset="0"/>
              </a:rPr>
              <a:t>Voor 2022 wordt een fors herstel naar 8,6 biljoen dollar verwacht, slechts 6,4% lager dan voor corona. </a:t>
            </a:r>
            <a:br>
              <a:rPr lang="nl-NL" b="0" i="0" dirty="0">
                <a:solidFill>
                  <a:srgbClr val="333333"/>
                </a:solidFill>
                <a:effectLst/>
                <a:latin typeface="PT Sans" panose="020B0604020202020204" pitchFamily="34" charset="0"/>
              </a:rPr>
            </a:br>
            <a:r>
              <a:rPr lang="nl-NL" b="0" i="1" dirty="0">
                <a:solidFill>
                  <a:srgbClr val="333333"/>
                </a:solidFill>
                <a:effectLst/>
                <a:latin typeface="PT Sans" panose="020B0604020202020204" pitchFamily="34" charset="0"/>
              </a:rPr>
              <a:t>(</a:t>
            </a:r>
            <a:r>
              <a:rPr lang="en-US" b="0" i="1" dirty="0">
                <a:solidFill>
                  <a:srgbClr val="333333"/>
                </a:solidFill>
                <a:effectLst/>
                <a:latin typeface="PT Sans" panose="020B0604020202020204" pitchFamily="34" charset="0"/>
              </a:rPr>
              <a:t>World Travel &amp; Tourism Council (WTTC))</a:t>
            </a:r>
            <a:endParaRPr lang="nl-NL" b="0" i="0" dirty="0">
              <a:solidFill>
                <a:srgbClr val="333333"/>
              </a:solidFill>
              <a:effectLst/>
              <a:latin typeface="PT Sans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nl-NL" dirty="0">
              <a:solidFill>
                <a:srgbClr val="333333"/>
              </a:solidFill>
              <a:latin typeface="PT Sans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nl-NL" b="0" i="0" dirty="0">
                <a:solidFill>
                  <a:srgbClr val="333333"/>
                </a:solidFill>
                <a:effectLst/>
                <a:latin typeface="PT Sans" panose="020B0604020202020204" pitchFamily="34" charset="0"/>
              </a:rPr>
              <a:t>Het Nederlands Bureau voor Toerisme &amp; Congressen (NBTC) is pessimistischer en verwacht in het meest optimistische scenario slechts 11,9 miljoen buitenlandse toeristen voor Nederland in 2022, dat is nog altijd 40% lager dan in 2019</a:t>
            </a:r>
            <a:r>
              <a:rPr lang="nl-NL" b="0" i="0">
                <a:solidFill>
                  <a:srgbClr val="333333"/>
                </a:solidFill>
                <a:effectLst/>
                <a:latin typeface="PT Sans" panose="020B0604020202020204" pitchFamily="34" charset="0"/>
              </a:rPr>
              <a:t>. </a:t>
            </a:r>
            <a:endParaRPr lang="nl-NL" b="0" i="0" dirty="0">
              <a:solidFill>
                <a:srgbClr val="333333"/>
              </a:solidFill>
              <a:effectLst/>
              <a:latin typeface="PT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67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653" y="548681"/>
            <a:ext cx="8860565" cy="648072"/>
          </a:xfrm>
        </p:spPr>
        <p:txBody>
          <a:bodyPr anchor="ctr">
            <a:normAutofit fontScale="90000"/>
          </a:bodyPr>
          <a:lstStyle/>
          <a:p>
            <a:r>
              <a:rPr lang="nl-NL" dirty="0"/>
              <a:t>Veranderend vrijetijdsgedrag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72D3B17-194C-4FF6-8472-6880D14E36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014773"/>
              </p:ext>
            </p:extLst>
          </p:nvPr>
        </p:nvGraphicFramePr>
        <p:xfrm>
          <a:off x="874929" y="1375182"/>
          <a:ext cx="8846773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195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7B326-10AD-BD4A-72D0-1BBEB654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Vorige weken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269F23-DC8C-CDE8-192F-14F4FE971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vrije tijd?</a:t>
            </a:r>
          </a:p>
          <a:p>
            <a:r>
              <a:rPr lang="nl-NL" dirty="0"/>
              <a:t>Hoe besteden we zelf onze vrije tijd?</a:t>
            </a:r>
          </a:p>
          <a:p>
            <a:r>
              <a:rPr lang="nl-NL" dirty="0"/>
              <a:t>Wat is een doelgroep?</a:t>
            </a:r>
          </a:p>
          <a:p>
            <a:r>
              <a:rPr lang="nl-NL" dirty="0"/>
              <a:t>Wat is een doelstelling?</a:t>
            </a:r>
          </a:p>
          <a:p>
            <a:r>
              <a:rPr lang="nl-NL" dirty="0"/>
              <a:t>Wat zijn trends en hypes?</a:t>
            </a:r>
          </a:p>
          <a:p>
            <a:r>
              <a:rPr lang="nl-NL" dirty="0"/>
              <a:t>Hoe  belangrijk zijn de </a:t>
            </a:r>
            <a:r>
              <a:rPr lang="nl-NL" dirty="0" err="1"/>
              <a:t>SDGs</a:t>
            </a:r>
            <a:r>
              <a:rPr lang="nl-NL" dirty="0"/>
              <a:t>?</a:t>
            </a:r>
          </a:p>
          <a:p>
            <a:r>
              <a:rPr lang="nl-NL" dirty="0"/>
              <a:t>Hoe heeft jouw vrije tijd impact op de leefomgeving?</a:t>
            </a:r>
          </a:p>
          <a:p>
            <a:r>
              <a:rPr lang="nl-NL" dirty="0"/>
              <a:t>Wat is een draaiboek? </a:t>
            </a:r>
          </a:p>
        </p:txBody>
      </p:sp>
    </p:spTree>
    <p:extLst>
      <p:ext uri="{BB962C8B-B14F-4D97-AF65-F5344CB8AC3E}">
        <p14:creationId xmlns:p14="http://schemas.microsoft.com/office/powerpoint/2010/main" val="3950481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Uithuizige types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99% van de Nederlanders onderneemt vrijetijdsactiviteiten buitenshuis. </a:t>
            </a:r>
          </a:p>
          <a:p>
            <a:r>
              <a:rPr lang="nl-NL" dirty="0"/>
              <a:t>Gemiddeld 4-5 activiteiten per week. 230 keer per jaar. </a:t>
            </a:r>
          </a:p>
          <a:p>
            <a:r>
              <a:rPr lang="nl-NL" dirty="0"/>
              <a:t>Per jaar 3,8 miljard vrijetijdsactiviteiten buitenshuis. </a:t>
            </a:r>
          </a:p>
          <a:p>
            <a:r>
              <a:rPr lang="nl-NL" dirty="0"/>
              <a:t>Per dag 1 miljoen activiteiten. 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546" y="4203380"/>
            <a:ext cx="3732245" cy="243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46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Jaarlijks aantal ondernomen vrijetijdsactiviteiten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87" y="1706197"/>
            <a:ext cx="9452715" cy="42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71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Opdracht: op zoek naar het belang van leisure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4853" y="1425353"/>
            <a:ext cx="10468947" cy="535333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dirty="0"/>
              <a:t>Zoek naar de best bezochte Nederlandse vrijetijdsactiviteiten/bedrijven. Maak een top 10.</a:t>
            </a:r>
          </a:p>
          <a:p>
            <a:pPr>
              <a:lnSpc>
                <a:spcPct val="120000"/>
              </a:lnSpc>
            </a:pPr>
            <a:r>
              <a:rPr lang="nl-NL" dirty="0"/>
              <a:t>In welke categorie vallen deze bedrijven?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Buitenrecreatie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Zelf sporten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Recreatief winkelen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Verenigingsactiviteiten en hobby`s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Uitgaan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Bezoek attracties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Watersport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Cultuurparticipatie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Bezoek evenementen</a:t>
            </a:r>
          </a:p>
          <a:p>
            <a:pPr lvl="1">
              <a:lnSpc>
                <a:spcPct val="120000"/>
              </a:lnSpc>
            </a:pPr>
            <a:r>
              <a:rPr lang="nl-NL" dirty="0"/>
              <a:t>Bezoek sportwedstrijden</a:t>
            </a:r>
          </a:p>
          <a:p>
            <a:pPr>
              <a:lnSpc>
                <a:spcPct val="120000"/>
              </a:lnSpc>
            </a:pPr>
            <a:r>
              <a:rPr lang="nl-NL" dirty="0"/>
              <a:t>Welke van deze bedrijven heb jij wel eens bezocht?</a:t>
            </a:r>
          </a:p>
          <a:p>
            <a:pPr>
              <a:lnSpc>
                <a:spcPct val="120000"/>
              </a:lnSpc>
            </a:pPr>
            <a:r>
              <a:rPr lang="nl-NL" dirty="0"/>
              <a:t>Aan welke categorie kun je als vrijetijdsondernemer geld verdienen?</a:t>
            </a:r>
          </a:p>
          <a:p>
            <a:pPr>
              <a:lnSpc>
                <a:spcPct val="1200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197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0B5D1-ACC5-D8C2-74A7-BBEB08AE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EC1049-EE9A-C3A6-8A15-698F760F8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komt het dat we vrijetijd hebben?</a:t>
            </a:r>
          </a:p>
          <a:p>
            <a:r>
              <a:rPr lang="nl-NL" dirty="0"/>
              <a:t>Sinds wanneer hebben we bewust vrije tijd in Nederland?</a:t>
            </a:r>
          </a:p>
          <a:p>
            <a:r>
              <a:rPr lang="nl-NL" dirty="0"/>
              <a:t>Waarom is vrijetijd belangrijk?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981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Het belang van vrije tijd benoemen</a:t>
            </a:r>
          </a:p>
          <a:p>
            <a:r>
              <a:rPr lang="nl-NL" dirty="0"/>
              <a:t>De invloed van de vrijetijdssector omschrijven</a:t>
            </a:r>
          </a:p>
          <a:p>
            <a:r>
              <a:rPr lang="nl-NL" dirty="0"/>
              <a:t>Beïnvloedingsfactoren benoemen voor een vrijetijdsbedrijf </a:t>
            </a:r>
          </a:p>
          <a:p>
            <a:r>
              <a:rPr lang="nl-NL" dirty="0"/>
              <a:t>Statistieken van de vrijetijdssector uitleggen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 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672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Inhoud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Vorige week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Deel 1</a:t>
            </a:r>
          </a:p>
          <a:p>
            <a:r>
              <a:rPr lang="nl-NL" dirty="0"/>
              <a:t>Stellingen </a:t>
            </a:r>
          </a:p>
          <a:p>
            <a:r>
              <a:rPr lang="nl-NL" dirty="0"/>
              <a:t>Geluk en vrijetijd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Deel 2</a:t>
            </a:r>
          </a:p>
          <a:p>
            <a:r>
              <a:rPr lang="nl-NL" dirty="0"/>
              <a:t>Belang van de vrijetijdssector in Nederland maar ook wereldwijd.</a:t>
            </a:r>
          </a:p>
          <a:p>
            <a:r>
              <a:rPr lang="nl-NL" dirty="0"/>
              <a:t>Cijfers en statistieken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Deel 3</a:t>
            </a:r>
          </a:p>
          <a:p>
            <a:r>
              <a:rPr lang="nl-NL" dirty="0"/>
              <a:t>Verwerkingsopdracht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59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Leerdoelen - les 6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Het belang van vrije tijd benoemen</a:t>
            </a:r>
          </a:p>
          <a:p>
            <a:r>
              <a:rPr lang="nl-NL" dirty="0"/>
              <a:t>De invloed van de vrijetijdssector omschrijven</a:t>
            </a:r>
          </a:p>
          <a:p>
            <a:r>
              <a:rPr lang="nl-NL" dirty="0"/>
              <a:t>Beïnvloedingsfactoren benoemen voor een vrijetijdsbedrijf </a:t>
            </a:r>
          </a:p>
          <a:p>
            <a:r>
              <a:rPr lang="nl-NL" dirty="0"/>
              <a:t>Statistieken van de vrijetijdssector uitleggen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 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292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81C2A-BC14-F01B-E07B-274D4B85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F90D8F-2C81-EEE7-F1B3-F8FBC1B201B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6000" dirty="0"/>
              <a:t>ik heb vrienden nodig om gelukkig te zijn.</a:t>
            </a:r>
          </a:p>
        </p:txBody>
      </p:sp>
    </p:spTree>
    <p:extLst>
      <p:ext uri="{BB962C8B-B14F-4D97-AF65-F5344CB8AC3E}">
        <p14:creationId xmlns:p14="http://schemas.microsoft.com/office/powerpoint/2010/main" val="195895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81C2A-BC14-F01B-E07B-274D4B85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F90D8F-2C81-EEE7-F1B3-F8FBC1B201B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6000" dirty="0"/>
              <a:t>ik heb school nodig om gelukkig te zijn.</a:t>
            </a:r>
          </a:p>
        </p:txBody>
      </p:sp>
    </p:spTree>
    <p:extLst>
      <p:ext uri="{BB962C8B-B14F-4D97-AF65-F5344CB8AC3E}">
        <p14:creationId xmlns:p14="http://schemas.microsoft.com/office/powerpoint/2010/main" val="193934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81C2A-BC14-F01B-E07B-274D4B85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F90D8F-2C81-EEE7-F1B3-F8FBC1B201B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6000" dirty="0"/>
              <a:t>ik heb werk nodig om gelukkig te zijn.</a:t>
            </a:r>
          </a:p>
        </p:txBody>
      </p:sp>
    </p:spTree>
    <p:extLst>
      <p:ext uri="{BB962C8B-B14F-4D97-AF65-F5344CB8AC3E}">
        <p14:creationId xmlns:p14="http://schemas.microsoft.com/office/powerpoint/2010/main" val="315341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81C2A-BC14-F01B-E07B-274D4B853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F90D8F-2C81-EEE7-F1B3-F8FBC1B20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6000" dirty="0"/>
              <a:t>ik heb vrije tijd nodig om gelukkig te zijn.</a:t>
            </a:r>
          </a:p>
        </p:txBody>
      </p:sp>
    </p:spTree>
    <p:extLst>
      <p:ext uri="{BB962C8B-B14F-4D97-AF65-F5344CB8AC3E}">
        <p14:creationId xmlns:p14="http://schemas.microsoft.com/office/powerpoint/2010/main" val="3794915275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_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1194</TotalTime>
  <Words>1284</Words>
  <Application>Microsoft Office PowerPoint</Application>
  <PresentationFormat>Breedbeeld</PresentationFormat>
  <Paragraphs>201</Paragraphs>
  <Slides>34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5" baseType="lpstr">
      <vt:lpstr>Akko W01 Regular</vt:lpstr>
      <vt:lpstr>Arial</vt:lpstr>
      <vt:lpstr>Calibri</vt:lpstr>
      <vt:lpstr>Calibri Light</vt:lpstr>
      <vt:lpstr>Freestyle Script</vt:lpstr>
      <vt:lpstr>PT Sans</vt:lpstr>
      <vt:lpstr>Roboto</vt:lpstr>
      <vt:lpstr>Soho W01 Medium</vt:lpstr>
      <vt:lpstr>Unit Rounded Pro</vt:lpstr>
      <vt:lpstr>Wingdings</vt:lpstr>
      <vt:lpstr>Yuverta_blanco</vt:lpstr>
      <vt:lpstr>Jouw Leefomgeving</vt:lpstr>
      <vt:lpstr>PowerPoint-presentatie</vt:lpstr>
      <vt:lpstr>Vorige weken </vt:lpstr>
      <vt:lpstr>Inhoud les</vt:lpstr>
      <vt:lpstr>Leerdoelen - les 6</vt:lpstr>
      <vt:lpstr>Stelling</vt:lpstr>
      <vt:lpstr>Stelling</vt:lpstr>
      <vt:lpstr>Stelling</vt:lpstr>
      <vt:lpstr>Stelling</vt:lpstr>
      <vt:lpstr>PowerPoint-presentatie</vt:lpstr>
      <vt:lpstr>Leisure = Vrije tijd</vt:lpstr>
      <vt:lpstr>Vrije tijd stimuleert ontwikkeling</vt:lpstr>
      <vt:lpstr>Vrije tijd stimuleert ontwikkeling</vt:lpstr>
      <vt:lpstr>De keuze voor vrije tijd</vt:lpstr>
      <vt:lpstr>Keuze in vrijetijdbesteding geeft geluk</vt:lpstr>
      <vt:lpstr>stelling</vt:lpstr>
      <vt:lpstr>Keuze in vrijetijdbesteding geeft geluk</vt:lpstr>
      <vt:lpstr>(te) veel vrije tijd geeft niet meer geluk </vt:lpstr>
      <vt:lpstr>PowerPoint-presentatie</vt:lpstr>
      <vt:lpstr>Even wat cijfers…</vt:lpstr>
      <vt:lpstr>Vrijetijd en toerisme: cijfers pre-corona</vt:lpstr>
      <vt:lpstr>PowerPoint-presentatie</vt:lpstr>
      <vt:lpstr>Dit waren de 3 scenario’s in mei 2020</vt:lpstr>
      <vt:lpstr>Toerisme in 2021 licht hersteld</vt:lpstr>
      <vt:lpstr>En nu ?  Langzaam of snel herstel?</vt:lpstr>
      <vt:lpstr>Een economische crisis en dan?</vt:lpstr>
      <vt:lpstr>Toerisme in 2021 licht hersteld</vt:lpstr>
      <vt:lpstr>Toerisme in 2022 naar verwachting</vt:lpstr>
      <vt:lpstr>Veranderend vrijetijdsgedrag</vt:lpstr>
      <vt:lpstr>Uithuizige types </vt:lpstr>
      <vt:lpstr>Jaarlijks aantal ondernomen vrijetijdsactiviteiten</vt:lpstr>
      <vt:lpstr>Opdracht: op zoek naar het belang van leisure </vt:lpstr>
      <vt:lpstr>Quiz</vt:lpstr>
      <vt:lpstr>Leerdoel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Tim Lagas</dc:creator>
  <cp:lastModifiedBy>Lotte de Laat</cp:lastModifiedBy>
  <cp:revision>3</cp:revision>
  <dcterms:created xsi:type="dcterms:W3CDTF">2022-06-27T14:25:20Z</dcterms:created>
  <dcterms:modified xsi:type="dcterms:W3CDTF">2023-10-05T13:30:20Z</dcterms:modified>
</cp:coreProperties>
</file>